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75" r:id="rId3"/>
    <p:sldId id="269" r:id="rId4"/>
    <p:sldId id="270" r:id="rId5"/>
    <p:sldId id="271" r:id="rId6"/>
    <p:sldId id="276" r:id="rId7"/>
    <p:sldId id="272" r:id="rId8"/>
    <p:sldId id="27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52CBBE"/>
    <a:srgbClr val="FF5969"/>
    <a:srgbClr val="FEC630"/>
    <a:srgbClr val="F0EEF0"/>
    <a:srgbClr val="00A0A8"/>
    <a:srgbClr val="52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8" autoAdjust="0"/>
    <p:restoredTop sz="90685" autoAdjust="0"/>
  </p:normalViewPr>
  <p:slideViewPr>
    <p:cSldViewPr snapToGrid="0">
      <p:cViewPr varScale="1">
        <p:scale>
          <a:sx n="97" d="100"/>
          <a:sy n="97" d="100"/>
        </p:scale>
        <p:origin x="624" y="2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B6246-23BA-40A6-AD77-D627DD66648F}" type="datetimeFigureOut">
              <a:rPr lang="zh-TW" altLang="en-US" smtClean="0"/>
              <a:t>2019/2/5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B6DA2-622E-41E1-9DBD-C9B5FF62E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47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455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1. </a:t>
            </a:r>
            <a:r>
              <a:rPr lang="zh-TW" altLang="en-US" dirty="0"/>
              <a:t>現在世界沒有人了解聾人文化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定義聾人文化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/>
              <a:t>讓普通人可以與聾人文化溝通，依靠我們的手套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/>
              <a:t>讓普通人不只可以與聾人溝通，更可以了解聾人文化，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第一步是學習手語</a:t>
            </a:r>
          </a:p>
          <a:p>
            <a:pPr marL="0" indent="0">
              <a:buNone/>
            </a:pPr>
            <a:r>
              <a:rPr lang="zh-TW" altLang="en-US" dirty="0"/>
              <a:t>  第二步是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48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聽完我們的願景之後，我們來談談如何藉由硬體跟軟體跟利用所學實現我們的目標。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硬體部分：我們需要三個 </a:t>
            </a:r>
            <a:r>
              <a:rPr lang="en-US" altLang="zh-TW" dirty="0"/>
              <a:t>Component</a:t>
            </a:r>
            <a:r>
              <a:rPr lang="zh-TW" altLang="en-US" dirty="0"/>
              <a:t> 分別是九軸感測器， </a:t>
            </a:r>
            <a:r>
              <a:rPr lang="en-US" altLang="zh-TW" dirty="0"/>
              <a:t>WIFI</a:t>
            </a:r>
            <a:r>
              <a:rPr lang="zh-TW" altLang="en-US" dirty="0"/>
              <a:t> 模組以及 </a:t>
            </a:r>
            <a:r>
              <a:rPr lang="en-US" altLang="zh-TW" dirty="0"/>
              <a:t>STM32F469</a:t>
            </a:r>
            <a:r>
              <a:rPr lang="zh-TW" altLang="en-US" dirty="0"/>
              <a:t> 開發版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首先我們介紹九軸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九軸感測器：我們利用它記錄手部運動資訊，他能讀取當前的三軸加速度、三軸角速度、跟磁場，並依此當做手部的運動特徵值，而我們將這些，稱為一組特徵值，然而可以發現每個手語手勢都會有獨特的特徵值序列，利用這樣的特性，我們能根據不同的序列，區分不同的手勢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在能得到手部資訊後，接著就是要傳送資料。而為什麼要 </a:t>
            </a:r>
            <a:r>
              <a:rPr lang="en-US" altLang="zh-TW" dirty="0" err="1"/>
              <a:t>wifi</a:t>
            </a:r>
            <a:r>
              <a:rPr lang="zh-TW" altLang="en-US" dirty="0"/>
              <a:t> 呢？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 </a:t>
            </a:r>
            <a:r>
              <a:rPr lang="en-US" altLang="zh-TW" dirty="0"/>
              <a:t>WIFI</a:t>
            </a:r>
            <a:r>
              <a:rPr lang="zh-TW" altLang="en-US" dirty="0"/>
              <a:t> 模組：由於我們希望我們搭載在使用者上面的元件能更方便小巧，我們利用 </a:t>
            </a:r>
            <a:r>
              <a:rPr lang="en-US" altLang="zh-TW" dirty="0" err="1"/>
              <a:t>wifi</a:t>
            </a:r>
            <a:r>
              <a:rPr lang="zh-TW" altLang="en-US" dirty="0"/>
              <a:t> 建立一個連線通道，利用此通道將資料傳遞到計算資源，把計算部分拉出手外，減少手部的負擔跟物件，增加比手語時的自由度且有簡約親民的外觀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最後最重要是我們的 </a:t>
            </a:r>
            <a:r>
              <a:rPr lang="en-US" altLang="zh-TW" dirty="0"/>
              <a:t>Arm</a:t>
            </a:r>
            <a:r>
              <a:rPr lang="zh-TW" altLang="en-US" dirty="0"/>
              <a:t> 開發版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STM32F469</a:t>
            </a:r>
            <a:r>
              <a:rPr lang="zh-TW" altLang="en-US" dirty="0"/>
              <a:t>：這部份就是我們強力的計算資源，根據九軸感測器傳送過來的資料，我們能利用他辨識動、不動，進一步在動的時候，辨識不同的手勢。我們將接收到的特徵序列跟預先錄好的序列組進行比對，利用 </a:t>
            </a:r>
            <a:r>
              <a:rPr lang="en-US" altLang="zh-TW" dirty="0"/>
              <a:t>DTW</a:t>
            </a:r>
            <a:r>
              <a:rPr lang="zh-TW" altLang="en-US" dirty="0"/>
              <a:t> 算出一個相似分數後，來跟現在的手勢為哪一個字，完成我們的目標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整個系統就是從手部姿勢，利用九軸感測器讀取特徵值，藉由 </a:t>
            </a:r>
            <a:r>
              <a:rPr lang="en-US" altLang="zh-TW" dirty="0" err="1"/>
              <a:t>wifi</a:t>
            </a:r>
            <a:r>
              <a:rPr lang="zh-TW" altLang="en-US" dirty="0"/>
              <a:t> 傳送到 </a:t>
            </a:r>
            <a:r>
              <a:rPr lang="en-US" altLang="zh-TW" dirty="0"/>
              <a:t>arm</a:t>
            </a:r>
            <a:r>
              <a:rPr lang="zh-TW" altLang="en-US" dirty="0"/>
              <a:t> 版進行計算，最後發出聲音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00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當然，我們目標是即時的手語辨識，希望立即對手語進行預測。</a:t>
            </a:r>
            <a:endParaRPr lang="en-US" altLang="zh-TW" dirty="0"/>
          </a:p>
          <a:p>
            <a:r>
              <a:rPr lang="zh-TW" altLang="en-US" dirty="0"/>
              <a:t>因此我們針對 </a:t>
            </a:r>
            <a:r>
              <a:rPr lang="en-US" altLang="zh-TW" dirty="0"/>
              <a:t>Computing</a:t>
            </a:r>
            <a:r>
              <a:rPr lang="zh-TW" altLang="en-US" dirty="0"/>
              <a:t> 跟 </a:t>
            </a:r>
            <a:r>
              <a:rPr lang="en-US" altLang="zh-TW" dirty="0"/>
              <a:t>Sensing</a:t>
            </a:r>
            <a:r>
              <a:rPr lang="zh-TW" altLang="en-US" dirty="0"/>
              <a:t> 做了一些分析改善。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 </a:t>
            </a:r>
            <a:r>
              <a:rPr lang="en-US" altLang="zh-TW" dirty="0"/>
              <a:t>Computing</a:t>
            </a:r>
            <a:r>
              <a:rPr lang="zh-TW" altLang="en-US" dirty="0"/>
              <a:t> 指的是對特徵序列預測所需的計算時間，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然而先前我們以個人電腦當做計算平台，但是從宣傳影片可以發現，我們的字出現的速度有一點延遲，而移植到嵌入式系統時延遲更巨大，因此我們針對這部份做了一些改善。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顯而易見，因為嵌入式系統的開發版計算速度不如個人電腦，導致最初版本中手語預測速度不如預期，跟不上我們的資料準備好的速度，因此我們對原本演算法增強後，我們成功大幅降低我們的辨識所需的計算速度並提升了精準度。在辨識時不會出現資料抵達但是系統還在計算 這樣的情況，而能立即對來的資料進行辨識，馬上輸出結果。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6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第二個 </a:t>
            </a:r>
            <a:r>
              <a:rPr lang="en-US" altLang="zh-TW" dirty="0"/>
              <a:t>Sensing</a:t>
            </a:r>
            <a:r>
              <a:rPr lang="zh-TW" altLang="en-US" dirty="0"/>
              <a:t> 決定我們每秒有多少個資料能提供計算平台處理，而起初移植時，我們利用 </a:t>
            </a:r>
            <a:r>
              <a:rPr lang="en-US" altLang="zh-TW" dirty="0" err="1"/>
              <a:t>wifi</a:t>
            </a:r>
            <a:r>
              <a:rPr lang="zh-TW" altLang="en-US" dirty="0"/>
              <a:t> 傳送，觀察到的 </a:t>
            </a:r>
            <a:r>
              <a:rPr lang="en-US" altLang="zh-TW" dirty="0"/>
              <a:t>data</a:t>
            </a:r>
            <a:r>
              <a:rPr lang="zh-TW" altLang="en-US" dirty="0"/>
              <a:t> 傳送速率大概是七組特徵值每秒，</a:t>
            </a:r>
            <a:endParaRPr lang="en-US" altLang="zh-TW" dirty="0"/>
          </a:p>
          <a:p>
            <a:r>
              <a:rPr lang="zh-TW" altLang="en-US" dirty="0"/>
              <a:t>而我們想讓每組手語更具獨特性的話，傳送速率必須更大，來得到更高的手部運動解析度，我們改善 </a:t>
            </a:r>
            <a:r>
              <a:rPr lang="en-US" altLang="zh-TW" dirty="0"/>
              <a:t>Sensor</a:t>
            </a:r>
            <a:r>
              <a:rPr lang="zh-TW" altLang="en-US" dirty="0"/>
              <a:t> 傳輸的 </a:t>
            </a:r>
            <a:r>
              <a:rPr lang="en-US" altLang="zh-TW" dirty="0"/>
              <a:t>protocol</a:t>
            </a:r>
            <a:r>
              <a:rPr lang="zh-TW" altLang="en-US" dirty="0"/>
              <a:t> ，將速率最大使用，達到 </a:t>
            </a:r>
            <a:r>
              <a:rPr lang="en-US" altLang="zh-TW" dirty="0"/>
              <a:t>20</a:t>
            </a:r>
            <a:r>
              <a:rPr lang="zh-TW" altLang="en-US" dirty="0"/>
              <a:t> 組特徵值每秒，而儘管到如此速度，我們發現因為 </a:t>
            </a:r>
            <a:r>
              <a:rPr lang="en-US" altLang="zh-TW" dirty="0"/>
              <a:t>Arm</a:t>
            </a:r>
            <a:r>
              <a:rPr lang="zh-TW" altLang="en-US" dirty="0"/>
              <a:t> 架構計算效能的特性，依然能即時的計算並得到結果。如此高解析度跟計算能力，變能得到較好的準確率。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6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53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B6DA2-622E-41E1-9DBD-C9B5FF62EB7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44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05.02.19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iHands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918951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Arm contest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Tsang-Yung Wu, Chen-Chia Chang, Chia-Ming Chang</a:t>
            </a:r>
          </a:p>
          <a:p>
            <a:pPr algn="ctr"/>
            <a:endParaRPr lang="en-US" altLang="zh-TW" sz="1000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Team10  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我們超厲害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94527" cy="6858000"/>
            <a:chOff x="-290920" y="0"/>
            <a:chExt cx="12494527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692511" y="3189606"/>
              <a:ext cx="2375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26435" y="3189605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693367" y="3182032"/>
              <a:ext cx="2335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074607" y="3175092"/>
              <a:ext cx="2075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957583" y="1021004"/>
            <a:ext cx="843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sz="54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iHands ?</a:t>
            </a:r>
            <a:endParaRPr lang="en-US" sz="5400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8" name="Group 112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5571190" y="2337438"/>
            <a:ext cx="4618421" cy="823927"/>
            <a:chOff x="764723" y="2142394"/>
            <a:chExt cx="4618421" cy="823927"/>
          </a:xfrm>
        </p:grpSpPr>
        <p:sp>
          <p:nvSpPr>
            <p:cNvPr id="39" name="Oval 113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114">
              <a:extLst>
                <a:ext uri="{FF2B5EF4-FFF2-40B4-BE49-F238E27FC236}">
                  <a16:creationId xmlns:a16="http://schemas.microsoft.com/office/drawing/2014/main" id="{1F468DAE-4AE6-45BB-86E9-605BB3D41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41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435199" y="2142394"/>
              <a:ext cx="3722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Number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hearing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disorder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TextBox 116">
              <a:extLst>
                <a:ext uri="{FF2B5EF4-FFF2-40B4-BE49-F238E27FC236}">
                  <a16:creationId xmlns:a16="http://schemas.microsoft.com/office/drawing/2014/main" id="{ED76257E-DD5D-4C31-B2AC-F76DC9199544}"/>
                </a:ext>
              </a:extLst>
            </p:cNvPr>
            <p:cNvSpPr txBox="1"/>
            <p:nvPr/>
          </p:nvSpPr>
          <p:spPr>
            <a:xfrm>
              <a:off x="1435199" y="2504656"/>
              <a:ext cx="3947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millions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hearing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disorder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people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world</a:t>
              </a:r>
            </a:p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millions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people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Chinese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Group 117">
            <a:extLst>
              <a:ext uri="{FF2B5EF4-FFF2-40B4-BE49-F238E27FC236}">
                <a16:creationId xmlns:a16="http://schemas.microsoft.com/office/drawing/2014/main" id="{9C5CB2E8-B3A7-4DE0-B2CC-736365263446}"/>
              </a:ext>
            </a:extLst>
          </p:cNvPr>
          <p:cNvGrpSpPr/>
          <p:nvPr/>
        </p:nvGrpSpPr>
        <p:grpSpPr>
          <a:xfrm>
            <a:off x="5571190" y="3615459"/>
            <a:ext cx="4392577" cy="1008342"/>
            <a:chOff x="764723" y="3420415"/>
            <a:chExt cx="4392577" cy="1008342"/>
          </a:xfrm>
        </p:grpSpPr>
        <p:sp>
          <p:nvSpPr>
            <p:cNvPr id="44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1435199" y="3420415"/>
              <a:ext cx="358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Communication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Difficulties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TextBox 120">
              <a:extLst>
                <a:ext uri="{FF2B5EF4-FFF2-40B4-BE49-F238E27FC236}">
                  <a16:creationId xmlns:a16="http://schemas.microsoft.com/office/drawing/2014/main" id="{A120E0D6-EFA2-4A08-BFE2-DD70F47E6C48}"/>
                </a:ext>
              </a:extLst>
            </p:cNvPr>
            <p:cNvSpPr txBox="1"/>
            <p:nvPr/>
          </p:nvSpPr>
          <p:spPr>
            <a:xfrm>
              <a:off x="1435200" y="3782426"/>
              <a:ext cx="3722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Uncapable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expressing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through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voice,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with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few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people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language,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forming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communication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barrier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7" name="Picture 121">
              <a:extLst>
                <a:ext uri="{FF2B5EF4-FFF2-40B4-BE49-F238E27FC236}">
                  <a16:creationId xmlns:a16="http://schemas.microsoft.com/office/drawing/2014/main" id="{CC4EB96D-DFD9-40AE-890E-7DA16AF1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48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5571190" y="4893480"/>
            <a:ext cx="4392575" cy="981472"/>
            <a:chOff x="764723" y="4698436"/>
            <a:chExt cx="4392575" cy="981472"/>
          </a:xfrm>
        </p:grpSpPr>
        <p:sp>
          <p:nvSpPr>
            <p:cNvPr id="49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199" y="4698436"/>
              <a:ext cx="3428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Low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Possibilities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Job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TextBox 125">
              <a:extLst>
                <a:ext uri="{FF2B5EF4-FFF2-40B4-BE49-F238E27FC236}">
                  <a16:creationId xmlns:a16="http://schemas.microsoft.com/office/drawing/2014/main" id="{7EAC8E37-8B3C-4F8F-AC92-FAC65925ACC6}"/>
                </a:ext>
              </a:extLst>
            </p:cNvPr>
            <p:cNvSpPr txBox="1"/>
            <p:nvPr/>
          </p:nvSpPr>
          <p:spPr>
            <a:xfrm>
              <a:off x="1435199" y="5033577"/>
              <a:ext cx="3722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About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60%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of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hearing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disorder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working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temporary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workers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under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severe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environment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without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protection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8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51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680747" y="3189706"/>
              <a:ext cx="2376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087884" y="3165161"/>
              <a:ext cx="20568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984946" y="154870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083677" y="3146196"/>
            <a:ext cx="1591582" cy="923330"/>
            <a:chOff x="1488849" y="3837442"/>
            <a:chExt cx="1591582" cy="92333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837442"/>
              <a:ext cx="1591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  <a:p>
              <a:pPr algn="ctr"/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TW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1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4500633" y="3689417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4289539" y="3583870"/>
            <a:ext cx="211094" cy="211094"/>
            <a:chOff x="1677812" y="4248152"/>
            <a:chExt cx="211094" cy="211094"/>
          </a:xfrm>
        </p:grpSpPr>
        <p:sp>
          <p:nvSpPr>
            <p:cNvPr id="1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6648352" y="3689417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6467546" y="3583870"/>
            <a:ext cx="211094" cy="211094"/>
            <a:chOff x="3855819" y="4248152"/>
            <a:chExt cx="211094" cy="211094"/>
          </a:xfrm>
        </p:grpSpPr>
        <p:sp>
          <p:nvSpPr>
            <p:cNvPr id="2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8584977" y="3583870"/>
            <a:ext cx="211094" cy="211094"/>
            <a:chOff x="5973250" y="4248152"/>
            <a:chExt cx="211094" cy="211094"/>
          </a:xfrm>
        </p:grpSpPr>
        <p:sp>
          <p:nvSpPr>
            <p:cNvPr id="2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3245153" y="4208320"/>
            <a:ext cx="2289049" cy="990097"/>
            <a:chOff x="1514240" y="4816886"/>
            <a:chExt cx="2289049" cy="990097"/>
          </a:xfrm>
        </p:grpSpPr>
        <p:sp>
          <p:nvSpPr>
            <p:cNvPr id="2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Culture Barrier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1747864" y="5160652"/>
              <a:ext cx="184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 sense of distance due to sign language communication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3245153" y="377531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Start</a:t>
            </a:r>
          </a:p>
        </p:txBody>
      </p:sp>
      <p:grpSp>
        <p:nvGrpSpPr>
          <p:cNvPr id="2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5310084" y="4224013"/>
            <a:ext cx="2556298" cy="995033"/>
            <a:chOff x="1390261" y="4832579"/>
            <a:chExt cx="2556298" cy="995033"/>
          </a:xfrm>
        </p:grpSpPr>
        <p:sp>
          <p:nvSpPr>
            <p:cNvPr id="2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1390261" y="4832579"/>
              <a:ext cx="2556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Eliminate Differences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1733898" y="5181281"/>
              <a:ext cx="1849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Most people use voice to communicate with others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5434063" y="377531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Think</a:t>
            </a:r>
          </a:p>
        </p:txBody>
      </p:sp>
      <p:grpSp>
        <p:nvGrpSpPr>
          <p:cNvPr id="2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7615569" y="4208320"/>
            <a:ext cx="2289049" cy="1380057"/>
            <a:chOff x="1566607" y="4816886"/>
            <a:chExt cx="2289049" cy="1380057"/>
          </a:xfrm>
        </p:grpSpPr>
        <p:sp>
          <p:nvSpPr>
            <p:cNvPr id="2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1566607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Sign Language</a:t>
              </a:r>
            </a:p>
          </p:txBody>
        </p:sp>
        <p:sp>
          <p:nvSpPr>
            <p:cNvPr id="2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1721732" y="5181280"/>
              <a:ext cx="18497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Expect </a:t>
              </a:r>
              <a:r>
                <a:rPr lang="en-US" altLang="zh-TW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iHands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to promote the hearing disorder people to communicate with the public</a:t>
              </a:r>
            </a:p>
          </p:txBody>
        </p:sp>
      </p:grpSp>
      <p:sp>
        <p:nvSpPr>
          <p:cNvPr id="2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7563202" y="3775319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Goal</a:t>
            </a:r>
          </a:p>
        </p:txBody>
      </p:sp>
      <p:grpSp>
        <p:nvGrpSpPr>
          <p:cNvPr id="219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751837" y="1822078"/>
            <a:ext cx="1275682" cy="1275682"/>
            <a:chOff x="3063120" y="1755914"/>
            <a:chExt cx="1275682" cy="1275682"/>
          </a:xfrm>
        </p:grpSpPr>
        <p:sp>
          <p:nvSpPr>
            <p:cNvPr id="2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2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22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931157" y="1822078"/>
            <a:ext cx="1275682" cy="1275682"/>
            <a:chOff x="5242440" y="1755914"/>
            <a:chExt cx="1275682" cy="1275682"/>
          </a:xfrm>
        </p:grpSpPr>
        <p:sp>
          <p:nvSpPr>
            <p:cNvPr id="2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6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227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8041898" y="1822078"/>
            <a:ext cx="1275682" cy="1275682"/>
            <a:chOff x="7353181" y="1755914"/>
            <a:chExt cx="1275682" cy="1275682"/>
          </a:xfrm>
        </p:grpSpPr>
        <p:sp>
          <p:nvSpPr>
            <p:cNvPr id="2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0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5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4" grpId="0"/>
      <p:bldP spid="2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714522" y="3189605"/>
              <a:ext cx="2308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72450" cy="6858000"/>
            <a:chOff x="491575" y="0"/>
            <a:chExt cx="9972451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65679" y="3224828"/>
              <a:ext cx="21503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5" name="文字方塊 4"/>
          <p:cNvSpPr txBox="1"/>
          <p:nvPr/>
        </p:nvSpPr>
        <p:spPr>
          <a:xfrm>
            <a:off x="2689412" y="363071"/>
            <a:ext cx="357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CC89FF31-8612-4FD2-9987-7B2B659E4399}"/>
              </a:ext>
            </a:extLst>
          </p:cNvPr>
          <p:cNvGrpSpPr/>
          <p:nvPr/>
        </p:nvGrpSpPr>
        <p:grpSpPr>
          <a:xfrm>
            <a:off x="6887518" y="3137553"/>
            <a:ext cx="2017224" cy="2017224"/>
            <a:chOff x="1466851" y="1754971"/>
            <a:chExt cx="2362200" cy="2362200"/>
          </a:xfrm>
        </p:grpSpPr>
        <p:sp>
          <p:nvSpPr>
            <p:cNvPr id="83" name="Oval 100">
              <a:extLst>
                <a:ext uri="{FF2B5EF4-FFF2-40B4-BE49-F238E27FC236}">
                  <a16:creationId xmlns:a16="http://schemas.microsoft.com/office/drawing/2014/main" id="{8A4AD62D-BD7E-415D-B725-6AC37487928F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101">
              <a:extLst>
                <a:ext uri="{FF2B5EF4-FFF2-40B4-BE49-F238E27FC236}">
                  <a16:creationId xmlns:a16="http://schemas.microsoft.com/office/drawing/2014/main" id="{AD995FC3-C541-42EF-8CAA-48FBA94B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252" y="1907373"/>
              <a:ext cx="2057396" cy="2057396"/>
            </a:xfrm>
            <a:prstGeom prst="ellipse">
              <a:avLst/>
            </a:prstGeom>
          </p:spPr>
        </p:pic>
      </p:grpSp>
      <p:grpSp>
        <p:nvGrpSpPr>
          <p:cNvPr id="85" name="Group 102">
            <a:extLst>
              <a:ext uri="{FF2B5EF4-FFF2-40B4-BE49-F238E27FC236}">
                <a16:creationId xmlns:a16="http://schemas.microsoft.com/office/drawing/2014/main" id="{558BBFA0-22AC-4630-95CF-DD11BBF46981}"/>
              </a:ext>
            </a:extLst>
          </p:cNvPr>
          <p:cNvGrpSpPr/>
          <p:nvPr/>
        </p:nvGrpSpPr>
        <p:grpSpPr>
          <a:xfrm>
            <a:off x="2518289" y="3117779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86" name="Oval 103">
              <a:extLst>
                <a:ext uri="{FF2B5EF4-FFF2-40B4-BE49-F238E27FC236}">
                  <a16:creationId xmlns:a16="http://schemas.microsoft.com/office/drawing/2014/main" id="{8106C475-63FF-4B88-9037-7D4296DCF408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7" name="Picture 104">
              <a:extLst>
                <a:ext uri="{FF2B5EF4-FFF2-40B4-BE49-F238E27FC236}">
                  <a16:creationId xmlns:a16="http://schemas.microsoft.com/office/drawing/2014/main" id="{5A49D4CA-4AB4-4B81-87DF-16F4C749B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558" y="1907373"/>
              <a:ext cx="2057396" cy="2057396"/>
            </a:xfrm>
            <a:prstGeom prst="ellipse">
              <a:avLst/>
            </a:prstGeom>
            <a:grpFill/>
          </p:spPr>
        </p:pic>
      </p:grpSp>
      <p:grpSp>
        <p:nvGrpSpPr>
          <p:cNvPr id="88" name="Group 105">
            <a:extLst>
              <a:ext uri="{FF2B5EF4-FFF2-40B4-BE49-F238E27FC236}">
                <a16:creationId xmlns:a16="http://schemas.microsoft.com/office/drawing/2014/main" id="{4FA7696F-3A12-4749-96EF-506789697582}"/>
              </a:ext>
            </a:extLst>
          </p:cNvPr>
          <p:cNvGrpSpPr/>
          <p:nvPr/>
        </p:nvGrpSpPr>
        <p:grpSpPr>
          <a:xfrm>
            <a:off x="4698777" y="232467"/>
            <a:ext cx="2169078" cy="2169078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89" name="Oval 106">
              <a:extLst>
                <a:ext uri="{FF2B5EF4-FFF2-40B4-BE49-F238E27FC236}">
                  <a16:creationId xmlns:a16="http://schemas.microsoft.com/office/drawing/2014/main" id="{BEA41108-70F3-44FD-9476-BB5FCAD01852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107">
              <a:extLst>
                <a:ext uri="{FF2B5EF4-FFF2-40B4-BE49-F238E27FC236}">
                  <a16:creationId xmlns:a16="http://schemas.microsoft.com/office/drawing/2014/main" id="{70692E7A-E8C1-4231-93B0-76CAA477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4" y="1894741"/>
              <a:ext cx="2087695" cy="2082658"/>
            </a:xfrm>
            <a:prstGeom prst="ellipse">
              <a:avLst/>
            </a:prstGeom>
            <a:grpFill/>
          </p:spPr>
        </p:pic>
      </p:grpSp>
      <p:grpSp>
        <p:nvGrpSpPr>
          <p:cNvPr id="91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6352608" y="5288069"/>
            <a:ext cx="3455482" cy="1040916"/>
            <a:chOff x="-265294" y="4416136"/>
            <a:chExt cx="4479115" cy="1258993"/>
          </a:xfrm>
        </p:grpSpPr>
        <p:sp>
          <p:nvSpPr>
            <p:cNvPr id="92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596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九軸感測器</a:t>
              </a:r>
              <a:endParaRPr lang="en-US" sz="2400" b="1" dirty="0">
                <a:solidFill>
                  <a:srgbClr val="FF5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MPU 9250</a:t>
              </a:r>
            </a:p>
          </p:txBody>
        </p:sp>
        <p:sp>
          <p:nvSpPr>
            <p:cNvPr id="94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-265294" y="5228420"/>
              <a:ext cx="4479115" cy="446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Gesture Motion Information</a:t>
              </a:r>
            </a:p>
          </p:txBody>
        </p:sp>
      </p:grpSp>
      <p:grpSp>
        <p:nvGrpSpPr>
          <p:cNvPr id="95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2213238" y="5288435"/>
            <a:ext cx="2710989" cy="1021223"/>
            <a:chOff x="3143051" y="4416136"/>
            <a:chExt cx="3048141" cy="1262993"/>
          </a:xfrm>
        </p:grpSpPr>
        <p:sp>
          <p:nvSpPr>
            <p:cNvPr id="119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03A1A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WIFI</a:t>
              </a:r>
              <a:r>
                <a:rPr lang="zh-TW" altLang="en-US" sz="2400" b="1" dirty="0">
                  <a:solidFill>
                    <a:srgbClr val="03A1A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模組</a:t>
              </a:r>
              <a:endParaRPr lang="en-US" sz="2400" b="1" dirty="0">
                <a:solidFill>
                  <a:srgbClr val="03A1A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ESP8266</a:t>
              </a:r>
            </a:p>
          </p:txBody>
        </p:sp>
        <p:sp>
          <p:nvSpPr>
            <p:cNvPr id="123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45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 communication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4289763" y="2410452"/>
            <a:ext cx="3251688" cy="921608"/>
            <a:chOff x="6262591" y="4416136"/>
            <a:chExt cx="3048141" cy="134587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STM32F469-DISCO</a:t>
              </a:r>
              <a:endParaRPr lang="en-US" sz="2400" b="1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0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By Arm</a:t>
              </a:r>
            </a:p>
          </p:txBody>
        </p:sp>
        <p:sp>
          <p:nvSpPr>
            <p:cNvPr id="134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262591" y="5222654"/>
              <a:ext cx="3048141" cy="539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Recognition and Voicing</a:t>
              </a:r>
              <a:endParaRPr lang="en-US" b="1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" name="直線單箭頭接點 8"/>
          <p:cNvCxnSpPr/>
          <p:nvPr/>
        </p:nvCxnSpPr>
        <p:spPr>
          <a:xfrm flipH="1" flipV="1">
            <a:off x="4903548" y="4265327"/>
            <a:ext cx="1617794" cy="19386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/>
          <p:nvPr/>
        </p:nvCxnSpPr>
        <p:spPr>
          <a:xfrm flipV="1">
            <a:off x="3736004" y="1827376"/>
            <a:ext cx="923246" cy="953466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>
            <a:off x="7192772" y="1324373"/>
            <a:ext cx="1531152" cy="18348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83" y="4483434"/>
            <a:ext cx="1828800" cy="1828800"/>
          </a:xfrm>
          <a:prstGeom prst="rect">
            <a:avLst/>
          </a:prstGeom>
        </p:spPr>
      </p:pic>
      <p:cxnSp>
        <p:nvCxnSpPr>
          <p:cNvPr id="137" name="直線單箭頭接點 136"/>
          <p:cNvCxnSpPr/>
          <p:nvPr/>
        </p:nvCxnSpPr>
        <p:spPr>
          <a:xfrm flipH="1" flipV="1">
            <a:off x="8867572" y="4715594"/>
            <a:ext cx="560558" cy="295963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88" y="695037"/>
            <a:ext cx="1303428" cy="13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727970" y="3194731"/>
              <a:ext cx="2281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9615" cy="6858000"/>
            <a:chOff x="491575" y="0"/>
            <a:chExt cx="9969615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61405" y="3212790"/>
              <a:ext cx="2153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5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1646500" y="673117"/>
            <a:ext cx="843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</a:t>
            </a:r>
            <a:endParaRPr lang="en-US" sz="5400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圓角矩形 87"/>
          <p:cNvSpPr/>
          <p:nvPr/>
        </p:nvSpPr>
        <p:spPr>
          <a:xfrm>
            <a:off x="7168331" y="4890632"/>
            <a:ext cx="1446663" cy="629239"/>
          </a:xfrm>
          <a:prstGeom prst="roundRect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9" name="直線單箭頭接點 88"/>
          <p:cNvCxnSpPr/>
          <p:nvPr/>
        </p:nvCxnSpPr>
        <p:spPr>
          <a:xfrm>
            <a:off x="6565547" y="2870003"/>
            <a:ext cx="1153123" cy="1199115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H="1" flipV="1">
            <a:off x="2611301" y="1973834"/>
            <a:ext cx="5571" cy="3558596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>
            <a:off x="2633346" y="5519873"/>
            <a:ext cx="6821401" cy="25270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4984876" y="2774424"/>
            <a:ext cx="1446663" cy="2733078"/>
          </a:xfrm>
          <a:prstGeom prst="roundRect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 rot="16200000">
            <a:off x="1773277" y="3359718"/>
            <a:ext cx="1095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endParaRPr lang="zh-TW" altLang="en-US" b="1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3461385" y="5637843"/>
            <a:ext cx="109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endParaRPr lang="zh-TW" altLang="en-US" b="1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8944874" y="5637843"/>
            <a:ext cx="132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 STM32</a:t>
            </a:r>
            <a:endParaRPr lang="zh-TW" altLang="en-US" b="1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" name="圓角矩形 99"/>
          <p:cNvSpPr/>
          <p:nvPr/>
        </p:nvSpPr>
        <p:spPr>
          <a:xfrm>
            <a:off x="3003697" y="4399994"/>
            <a:ext cx="1446663" cy="1139592"/>
          </a:xfrm>
          <a:prstGeom prst="roundRect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直線單箭頭接點 100"/>
          <p:cNvCxnSpPr/>
          <p:nvPr/>
        </p:nvCxnSpPr>
        <p:spPr>
          <a:xfrm flipV="1">
            <a:off x="3865457" y="2870003"/>
            <a:ext cx="946890" cy="855429"/>
          </a:xfrm>
          <a:prstGeom prst="straightConnector1">
            <a:avLst/>
          </a:prstGeom>
          <a:ln w="57150">
            <a:solidFill>
              <a:srgbClr val="5D73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166847" y="5637843"/>
            <a:ext cx="126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Version 1</a:t>
            </a:r>
            <a:endParaRPr lang="zh-TW" altLang="en-US" b="1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7336962" y="5644632"/>
            <a:ext cx="158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final version</a:t>
            </a:r>
            <a:endParaRPr lang="zh-TW" altLang="en-US" b="1" dirty="0">
              <a:solidFill>
                <a:srgbClr val="5D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7292322" y="4251045"/>
                <a:ext cx="1225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zh-TW" sz="2400" dirty="0">
                    <a:solidFill>
                      <a:srgbClr val="5D7373"/>
                    </a:solidFill>
                  </a:rPr>
                  <a:t> 0.05s</a:t>
                </a:r>
                <a:endParaRPr lang="zh-TW" altLang="en-US" sz="2400" dirty="0">
                  <a:solidFill>
                    <a:srgbClr val="5D7373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322" y="4251045"/>
                <a:ext cx="1225692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r="-49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5166814" y="2347361"/>
                <a:ext cx="1188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zh-TW" sz="2400" dirty="0">
                    <a:solidFill>
                      <a:srgbClr val="5D7373"/>
                    </a:solidFill>
                  </a:rPr>
                  <a:t> 0.4s</a:t>
                </a:r>
                <a:endParaRPr lang="zh-TW" altLang="en-US" sz="2400" dirty="0">
                  <a:solidFill>
                    <a:srgbClr val="5D7373"/>
                  </a:solidFill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14" y="2347361"/>
                <a:ext cx="1188775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/>
              <p:cNvSpPr txBox="1"/>
              <p:nvPr/>
            </p:nvSpPr>
            <p:spPr>
              <a:xfrm>
                <a:off x="3184205" y="3910130"/>
                <a:ext cx="11242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5D73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zh-TW" sz="2400" dirty="0">
                    <a:solidFill>
                      <a:srgbClr val="5D7373"/>
                    </a:solidFill>
                  </a:rPr>
                  <a:t> 0.1s</a:t>
                </a:r>
                <a:endParaRPr lang="zh-TW" altLang="en-US" sz="2400" dirty="0">
                  <a:solidFill>
                    <a:srgbClr val="5D7373"/>
                  </a:solidFill>
                </a:endParaRPr>
              </a:p>
            </p:txBody>
          </p:sp>
        </mc:Choice>
        <mc:Fallback xmlns="">
          <p:sp>
            <p:nvSpPr>
              <p:cNvPr id="107" name="文字方塊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205" y="3910130"/>
                <a:ext cx="1124203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" grpId="0" animBg="1"/>
      <p:bldP spid="100" grpId="0" animBg="1"/>
      <p:bldP spid="33" grpId="0"/>
      <p:bldP spid="106" grpId="0"/>
      <p:bldP spid="1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727970" y="3194731"/>
              <a:ext cx="2281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9615" cy="6858000"/>
            <a:chOff x="491575" y="0"/>
            <a:chExt cx="9969615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61405" y="3212790"/>
              <a:ext cx="2153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14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14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5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1539101" y="673117"/>
            <a:ext cx="843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Sensing</a:t>
            </a:r>
          </a:p>
        </p:txBody>
      </p:sp>
      <p:sp>
        <p:nvSpPr>
          <p:cNvPr id="69" name="TextBox 118">
            <a:extLst>
              <a:ext uri="{FF2B5EF4-FFF2-40B4-BE49-F238E27FC236}">
                <a16:creationId xmlns:a16="http://schemas.microsoft.com/office/drawing/2014/main" id="{47D438D1-4A2C-457A-A675-A2FFD11F8FC1}"/>
              </a:ext>
            </a:extLst>
          </p:cNvPr>
          <p:cNvSpPr txBox="1"/>
          <p:nvPr/>
        </p:nvSpPr>
        <p:spPr>
          <a:xfrm>
            <a:off x="2710963" y="4601041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2CBBE"/>
                </a:solidFill>
                <a:latin typeface="Tw Cen MT" panose="020B0602020104020603" pitchFamily="34" charset="0"/>
              </a:rPr>
              <a:t>7 Frame per sec</a:t>
            </a:r>
          </a:p>
        </p:txBody>
      </p:sp>
      <p:sp>
        <p:nvSpPr>
          <p:cNvPr id="84" name="TextBox 122">
            <a:extLst>
              <a:ext uri="{FF2B5EF4-FFF2-40B4-BE49-F238E27FC236}">
                <a16:creationId xmlns:a16="http://schemas.microsoft.com/office/drawing/2014/main" id="{CCBD766E-1FDC-47EC-AFE3-250300F9E1D4}"/>
              </a:ext>
            </a:extLst>
          </p:cNvPr>
          <p:cNvSpPr txBox="1"/>
          <p:nvPr/>
        </p:nvSpPr>
        <p:spPr>
          <a:xfrm>
            <a:off x="6192336" y="4602286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5969"/>
                </a:solidFill>
                <a:latin typeface="Tw Cen MT" panose="020B0602020104020603" pitchFamily="34" charset="0"/>
              </a:rPr>
              <a:t>20 Frame per sec</a:t>
            </a:r>
          </a:p>
        </p:txBody>
      </p:sp>
      <p:grpSp>
        <p:nvGrpSpPr>
          <p:cNvPr id="18" name="群組 17"/>
          <p:cNvGrpSpPr>
            <a:grpSpLocks noChangeAspect="1"/>
          </p:cNvGrpSpPr>
          <p:nvPr/>
        </p:nvGrpSpPr>
        <p:grpSpPr>
          <a:xfrm>
            <a:off x="2872387" y="2608096"/>
            <a:ext cx="2294427" cy="1748083"/>
            <a:chOff x="2734854" y="2570339"/>
            <a:chExt cx="2485345" cy="1893540"/>
          </a:xfrm>
        </p:grpSpPr>
        <p:sp>
          <p:nvSpPr>
            <p:cNvPr id="110" name="圓角矩形 109"/>
            <p:cNvSpPr/>
            <p:nvPr/>
          </p:nvSpPr>
          <p:spPr>
            <a:xfrm>
              <a:off x="3628243" y="2570339"/>
              <a:ext cx="1591956" cy="158874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圓角矩形 126"/>
            <p:cNvSpPr/>
            <p:nvPr/>
          </p:nvSpPr>
          <p:spPr>
            <a:xfrm>
              <a:off x="3165785" y="2722739"/>
              <a:ext cx="1591956" cy="158874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圓角矩形 127"/>
            <p:cNvSpPr/>
            <p:nvPr/>
          </p:nvSpPr>
          <p:spPr>
            <a:xfrm>
              <a:off x="2734854" y="2875139"/>
              <a:ext cx="1591956" cy="1588740"/>
            </a:xfrm>
            <a:prstGeom prst="roundRect">
              <a:avLst/>
            </a:prstGeom>
            <a:solidFill>
              <a:srgbClr val="52CBBE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>
            <a:grpSpLocks noChangeAspect="1"/>
          </p:cNvGrpSpPr>
          <p:nvPr/>
        </p:nvGrpSpPr>
        <p:grpSpPr>
          <a:xfrm>
            <a:off x="6422101" y="2377031"/>
            <a:ext cx="2295546" cy="1913625"/>
            <a:chOff x="5262742" y="2379863"/>
            <a:chExt cx="2840282" cy="2367731"/>
          </a:xfrm>
        </p:grpSpPr>
        <p:grpSp>
          <p:nvGrpSpPr>
            <p:cNvPr id="137" name="群組 136"/>
            <p:cNvGrpSpPr/>
            <p:nvPr/>
          </p:nvGrpSpPr>
          <p:grpSpPr>
            <a:xfrm>
              <a:off x="5996063" y="2379863"/>
              <a:ext cx="2106961" cy="1893540"/>
              <a:chOff x="5262742" y="2854054"/>
              <a:chExt cx="2106961" cy="1893540"/>
            </a:xfrm>
          </p:grpSpPr>
          <p:sp>
            <p:nvSpPr>
              <p:cNvPr id="138" name="圓角矩形 137"/>
              <p:cNvSpPr/>
              <p:nvPr/>
            </p:nvSpPr>
            <p:spPr>
              <a:xfrm>
                <a:off x="5777747" y="28540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圓角矩形 138"/>
              <p:cNvSpPr/>
              <p:nvPr/>
            </p:nvSpPr>
            <p:spPr>
              <a:xfrm>
                <a:off x="5520247" y="30064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圓角矩形 139"/>
              <p:cNvSpPr/>
              <p:nvPr/>
            </p:nvSpPr>
            <p:spPr>
              <a:xfrm>
                <a:off x="5262742" y="31588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5262742" y="2854054"/>
              <a:ext cx="2106961" cy="1893540"/>
              <a:chOff x="5262742" y="2854054"/>
              <a:chExt cx="2106961" cy="1893540"/>
            </a:xfrm>
          </p:grpSpPr>
          <p:sp>
            <p:nvSpPr>
              <p:cNvPr id="134" name="圓角矩形 133"/>
              <p:cNvSpPr/>
              <p:nvPr/>
            </p:nvSpPr>
            <p:spPr>
              <a:xfrm>
                <a:off x="5777747" y="28540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圓角矩形 134"/>
              <p:cNvSpPr/>
              <p:nvPr/>
            </p:nvSpPr>
            <p:spPr>
              <a:xfrm>
                <a:off x="5520247" y="30064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圓角矩形 135"/>
              <p:cNvSpPr/>
              <p:nvPr/>
            </p:nvSpPr>
            <p:spPr>
              <a:xfrm>
                <a:off x="5262742" y="3158854"/>
                <a:ext cx="1591956" cy="1588740"/>
              </a:xfrm>
              <a:prstGeom prst="roundRect">
                <a:avLst/>
              </a:prstGeom>
              <a:solidFill>
                <a:srgbClr val="FF596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9" name="文字方塊 18"/>
          <p:cNvSpPr txBox="1"/>
          <p:nvPr/>
        </p:nvSpPr>
        <p:spPr>
          <a:xfrm>
            <a:off x="6038187" y="5439344"/>
            <a:ext cx="3928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rgbClr val="FF5969"/>
                </a:solidFill>
              </a:rPr>
              <a:t>Higher Accuracy</a:t>
            </a:r>
            <a:endParaRPr lang="zh-TW" altLang="en-US" sz="4400" b="1" dirty="0">
              <a:solidFill>
                <a:srgbClr val="FF5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1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4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727969" y="3200067"/>
              <a:ext cx="2281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9614" cy="6858000"/>
            <a:chOff x="491575" y="0"/>
            <a:chExt cx="9969614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00091" y="3181268"/>
              <a:ext cx="2075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Q&amp;A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arm_ppt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189" y="1252251"/>
            <a:ext cx="7094114" cy="39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720895" y="3189605"/>
              <a:ext cx="2295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prospect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76114" y="3200600"/>
              <a:ext cx="2075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hardware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software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video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群組 2"/>
          <p:cNvGrpSpPr/>
          <p:nvPr/>
        </p:nvGrpSpPr>
        <p:grpSpPr>
          <a:xfrm>
            <a:off x="-1786364" y="0"/>
            <a:ext cx="11335017" cy="6858000"/>
            <a:chOff x="-1786364" y="0"/>
            <a:chExt cx="11335017" cy="685800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E31D48-090A-4A9C-AF5C-4B0C49C47C7D}"/>
                </a:ext>
              </a:extLst>
            </p:cNvPr>
            <p:cNvGrpSpPr/>
            <p:nvPr/>
          </p:nvGrpSpPr>
          <p:grpSpPr>
            <a:xfrm>
              <a:off x="-1786364" y="0"/>
              <a:ext cx="11335017" cy="6858000"/>
              <a:chOff x="-10744545" y="-1"/>
              <a:chExt cx="11335017" cy="6858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A79A714-CB74-4EFD-9BC1-A7F2F993842A}"/>
                  </a:ext>
                </a:extLst>
              </p:cNvPr>
              <p:cNvSpPr/>
              <p:nvPr/>
            </p:nvSpPr>
            <p:spPr>
              <a:xfrm>
                <a:off x="-10744545" y="-1"/>
                <a:ext cx="11331017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l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006C60A-833A-41C2-A553-8132E7B3A7DB}"/>
                  </a:ext>
                </a:extLst>
              </p:cNvPr>
              <p:cNvSpPr/>
              <p:nvPr/>
            </p:nvSpPr>
            <p:spPr>
              <a:xfrm>
                <a:off x="-577928" y="2337438"/>
                <a:ext cx="1168400" cy="2360918"/>
              </a:xfrm>
              <a:custGeom>
                <a:avLst/>
                <a:gdLst>
                  <a:gd name="connsiteX0" fmla="*/ 1168400 w 1168400"/>
                  <a:gd name="connsiteY0" fmla="*/ 0 h 2360918"/>
                  <a:gd name="connsiteX1" fmla="*/ 1168400 w 1168400"/>
                  <a:gd name="connsiteY1" fmla="*/ 2360918 h 2360918"/>
                  <a:gd name="connsiteX2" fmla="*/ 1060340 w 1168400"/>
                  <a:gd name="connsiteY2" fmla="*/ 2355461 h 2360918"/>
                  <a:gd name="connsiteX3" fmla="*/ 0 w 1168400"/>
                  <a:gd name="connsiteY3" fmla="*/ 1180459 h 2360918"/>
                  <a:gd name="connsiteX4" fmla="*/ 1060340 w 1168400"/>
                  <a:gd name="connsiteY4" fmla="*/ 5457 h 236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8400" h="2360918">
                    <a:moveTo>
                      <a:pt x="1168400" y="0"/>
                    </a:moveTo>
                    <a:lnTo>
                      <a:pt x="1168400" y="2360918"/>
                    </a:lnTo>
                    <a:lnTo>
                      <a:pt x="1060340" y="2355461"/>
                    </a:lnTo>
                    <a:cubicBezTo>
                      <a:pt x="464762" y="2294977"/>
                      <a:pt x="0" y="1791994"/>
                      <a:pt x="0" y="1180459"/>
                    </a:cubicBezTo>
                    <a:cubicBezTo>
                      <a:pt x="0" y="568924"/>
                      <a:pt x="464762" y="65941"/>
                      <a:pt x="1060340" y="5457"/>
                    </a:cubicBezTo>
                    <a:close/>
                  </a:path>
                </a:pathLst>
              </a:custGeom>
              <a:solidFill>
                <a:srgbClr val="00A0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5AECC6C-A520-4756-9163-08D14835D791}"/>
                  </a:ext>
                </a:extLst>
              </p:cNvPr>
              <p:cNvSpPr txBox="1"/>
              <p:nvPr/>
            </p:nvSpPr>
            <p:spPr>
              <a:xfrm rot="16200000">
                <a:off x="-738260" y="3189608"/>
                <a:ext cx="19920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b="1" dirty="0">
                    <a:solidFill>
                      <a:srgbClr val="F0EEF0"/>
                    </a:solidFill>
                    <a:latin typeface="Tw Cen MT" panose="020B0602020104020603" pitchFamily="34" charset="0"/>
                  </a:rPr>
                  <a:t>Q&amp;A</a:t>
                </a:r>
                <a:endPara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0F8A56B9-A504-4035-8439-53ED4617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-491912" y="3247473"/>
                <a:ext cx="530600" cy="530600"/>
              </a:xfrm>
              <a:prstGeom prst="rect">
                <a:avLst/>
              </a:prstGeom>
            </p:spPr>
          </p:pic>
        </p:grpSp>
        <p:sp>
          <p:nvSpPr>
            <p:cNvPr id="66" name="Shape 408"/>
            <p:cNvSpPr txBox="1">
              <a:spLocks/>
            </p:cNvSpPr>
            <p:nvPr/>
          </p:nvSpPr>
          <p:spPr>
            <a:xfrm>
              <a:off x="1200775" y="3275994"/>
              <a:ext cx="5021400" cy="784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altLang="zh-TW" sz="4800" b="1" dirty="0">
                  <a:latin typeface="Tw Cen MT" panose="020B0602020104020603" pitchFamily="34" charset="0"/>
                  <a:ea typeface="Lora"/>
                  <a:cs typeface="Lora"/>
                  <a:sym typeface="Lora"/>
                </a:rPr>
                <a:t>for</a:t>
              </a:r>
              <a:r>
                <a:rPr lang="zh-TW" altLang="en-US" sz="4800" b="1" dirty="0">
                  <a:latin typeface="Tw Cen MT" panose="020B0602020104020603" pitchFamily="34" charset="0"/>
                  <a:ea typeface="Lora"/>
                  <a:cs typeface="Lora"/>
                  <a:sym typeface="Lora"/>
                </a:rPr>
                <a:t> </a:t>
              </a:r>
              <a:r>
                <a:rPr lang="en-US" altLang="zh-TW" sz="4800" b="1" dirty="0">
                  <a:latin typeface="Tw Cen MT" panose="020B0602020104020603" pitchFamily="34" charset="0"/>
                  <a:ea typeface="Lora"/>
                  <a:cs typeface="Lora"/>
                  <a:sym typeface="Lora"/>
                </a:rPr>
                <a:t>listening</a:t>
              </a:r>
              <a:endParaRPr lang="en-US" sz="4800" b="1" dirty="0">
                <a:latin typeface="Tw Cen MT" panose="020B0602020104020603" pitchFamily="34" charset="0"/>
                <a:ea typeface="Lora"/>
                <a:cs typeface="Lora"/>
                <a:sym typeface="Lora"/>
              </a:endParaRPr>
            </a:p>
          </p:txBody>
        </p:sp>
        <p:sp>
          <p:nvSpPr>
            <p:cNvPr id="67" name="Shape 410"/>
            <p:cNvSpPr txBox="1">
              <a:spLocks/>
            </p:cNvSpPr>
            <p:nvPr/>
          </p:nvSpPr>
          <p:spPr>
            <a:xfrm>
              <a:off x="1016868" y="2068127"/>
              <a:ext cx="4908000" cy="1159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11500" dirty="0">
                  <a:latin typeface="Tw Cen MT" panose="020B0602020104020603" pitchFamily="34" charset="0"/>
                </a:rPr>
                <a:t>Thanks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725</Words>
  <Application>Microsoft Macintosh PowerPoint</Application>
  <PresentationFormat>Widescreen</PresentationFormat>
  <Paragraphs>128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Cambria Math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Microsoft Office User</cp:lastModifiedBy>
  <cp:revision>140</cp:revision>
  <dcterms:created xsi:type="dcterms:W3CDTF">2017-01-05T13:17:27Z</dcterms:created>
  <dcterms:modified xsi:type="dcterms:W3CDTF">2019-02-05T14:08:43Z</dcterms:modified>
</cp:coreProperties>
</file>